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13" r:id="rId4"/>
  </p:sldMasterIdLst>
  <p:handoutMasterIdLst>
    <p:handoutMasterId r:id="rId27"/>
  </p:handoutMasterIdLst>
  <p:sldIdLst>
    <p:sldId id="267" r:id="rId5"/>
    <p:sldId id="275" r:id="rId6"/>
    <p:sldId id="276" r:id="rId7"/>
    <p:sldId id="277" r:id="rId8"/>
    <p:sldId id="289" r:id="rId9"/>
    <p:sldId id="296" r:id="rId10"/>
    <p:sldId id="278" r:id="rId11"/>
    <p:sldId id="279" r:id="rId12"/>
    <p:sldId id="280" r:id="rId13"/>
    <p:sldId id="294" r:id="rId14"/>
    <p:sldId id="295" r:id="rId15"/>
    <p:sldId id="271" r:id="rId16"/>
    <p:sldId id="270" r:id="rId17"/>
    <p:sldId id="269" r:id="rId18"/>
    <p:sldId id="272" r:id="rId19"/>
    <p:sldId id="274" r:id="rId20"/>
    <p:sldId id="281" r:id="rId21"/>
    <p:sldId id="293" r:id="rId22"/>
    <p:sldId id="282" r:id="rId23"/>
    <p:sldId id="287" r:id="rId24"/>
    <p:sldId id="288" r:id="rId25"/>
    <p:sldId id="268" r:id="rId26"/>
  </p:sldIdLst>
  <p:sldSz cx="12192000" cy="6858000"/>
  <p:notesSz cx="6888163" cy="100187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17844-84B0-4080-9D98-095D2FB74A74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4B20E-891C-4240-A874-89D7C1449A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232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8FD7E-8852-4D54-B637-45F875F0910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BBEBA-18D0-41B4-B119-CD99F0220F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754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18825-BE4C-4A99-B2B8-52D8F844FD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8796D-527D-40A7-A6CD-97AAC6BA546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944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C4449-2CC1-4329-A75D-103A2CE625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B09B8-2DD0-4E81-A19D-64EEAD6FA8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595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8FD7E-8852-4D54-B637-45F875F0910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BBEBA-18D0-41B4-B119-CD99F0220F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37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CA52C-0C3F-4A70-B6B5-BBE9CF40E7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6E6EC-FA9D-4DDA-B9A0-988E0348D1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669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72327-47C9-4397-B126-FE13729A13E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58219-F909-4ABB-93B3-99497E0D99E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990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4AE73-6425-4165-A2EF-D55AE2841C3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D7F77-84E1-498A-8AE9-947940576F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073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D321B-42AE-4BA6-B610-C7F7445DEEE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E4428-C54B-4C32-9E2A-CA66D36904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502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A04BE-6213-4422-A290-F92AF2B34D7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D5597-040E-4197-8AEB-3A1DF6890E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165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E6400-F71E-4F8E-837D-7634A956E7F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D3FAC-FA75-40BC-A445-132B9F2242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449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EA79B-BDB1-41ED-B11D-324C66149B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20F9B-5B1F-48A3-93C0-EFE4A128518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82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CA52C-0C3F-4A70-B6B5-BBE9CF40E7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6E6EC-FA9D-4DDA-B9A0-988E0348D1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139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42A6E-E672-4231-B213-5B87EE3BF8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CC684-C893-4ED2-9F50-EDE66E0458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876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18825-BE4C-4A99-B2B8-52D8F844FD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8796D-527D-40A7-A6CD-97AAC6BA546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175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C4449-2CC1-4329-A75D-103A2CE625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B09B8-2DD0-4E81-A19D-64EEAD6FA8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7225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636B-9EF0-418C-8D39-41AD015D4C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28DD1-59C1-4FE4-9679-4D07500025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6814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636B-9EF0-418C-8D39-41AD015D4C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28DD1-59C1-4FE4-9679-4D07500025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8595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636B-9EF0-418C-8D39-41AD015D4C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28DD1-59C1-4FE4-9679-4D07500025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8234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636B-9EF0-418C-8D39-41AD015D4C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28DD1-59C1-4FE4-9679-4D07500025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1376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636B-9EF0-418C-8D39-41AD015D4C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28DD1-59C1-4FE4-9679-4D07500025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2533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636B-9EF0-418C-8D39-41AD015D4C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28DD1-59C1-4FE4-9679-4D07500025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490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636B-9EF0-418C-8D39-41AD015D4C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28DD1-59C1-4FE4-9679-4D07500025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907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72327-47C9-4397-B126-FE13729A13E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58219-F909-4ABB-93B3-99497E0D99E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881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636B-9EF0-418C-8D39-41AD015D4C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28DD1-59C1-4FE4-9679-4D07500025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3710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636B-9EF0-418C-8D39-41AD015D4C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28DD1-59C1-4FE4-9679-4D07500025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5264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636B-9EF0-418C-8D39-41AD015D4C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28DD1-59C1-4FE4-9679-4D07500025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9566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636B-9EF0-418C-8D39-41AD015D4C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28DD1-59C1-4FE4-9679-4D07500025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3404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C5D1-5ED2-4159-A60C-52F74D6ECF30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6458-E5F5-4633-890A-DC9D7A2BA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9829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C5D1-5ED2-4159-A60C-52F74D6ECF30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6458-E5F5-4633-890A-DC9D7A2BA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9481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C5D1-5ED2-4159-A60C-52F74D6ECF30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6458-E5F5-4633-890A-DC9D7A2BA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9026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C5D1-5ED2-4159-A60C-52F74D6ECF30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6458-E5F5-4633-890A-DC9D7A2BA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2377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C5D1-5ED2-4159-A60C-52F74D6ECF30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6458-E5F5-4633-890A-DC9D7A2BA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6574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C5D1-5ED2-4159-A60C-52F74D6ECF30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6458-E5F5-4633-890A-DC9D7A2BA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229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4AE73-6425-4165-A2EF-D55AE2841C3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D7F77-84E1-498A-8AE9-947940576F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7883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C5D1-5ED2-4159-A60C-52F74D6ECF30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6458-E5F5-4633-890A-DC9D7A2BA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1515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C5D1-5ED2-4159-A60C-52F74D6ECF30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6458-E5F5-4633-890A-DC9D7A2BA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0889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6458-E5F5-4633-890A-DC9D7A2BA62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C5D1-5ED2-4159-A60C-52F74D6ECF30}" type="datetimeFigureOut">
              <a:rPr lang="ru-RU" smtClean="0"/>
              <a:t>27.09.2024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5920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C5D1-5ED2-4159-A60C-52F74D6ECF30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6458-E5F5-4633-890A-DC9D7A2BA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1071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C5D1-5ED2-4159-A60C-52F74D6ECF30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6458-E5F5-4633-890A-DC9D7A2BA62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99658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C5D1-5ED2-4159-A60C-52F74D6ECF30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6458-E5F5-4633-890A-DC9D7A2BA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4242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C5D1-5ED2-4159-A60C-52F74D6ECF30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6458-E5F5-4633-890A-DC9D7A2BA62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3266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C5D1-5ED2-4159-A60C-52F74D6ECF30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6458-E5F5-4633-890A-DC9D7A2BA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3177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C5D1-5ED2-4159-A60C-52F74D6ECF30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6458-E5F5-4633-890A-DC9D7A2BA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2093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C5D1-5ED2-4159-A60C-52F74D6ECF30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6458-E5F5-4633-890A-DC9D7A2BA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389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D321B-42AE-4BA6-B610-C7F7445DEEE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E4428-C54B-4C32-9E2A-CA66D36904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785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A04BE-6213-4422-A290-F92AF2B34D7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D5597-040E-4197-8AEB-3A1DF6890E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555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E6400-F71E-4F8E-837D-7634A956E7F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D3FAC-FA75-40BC-A445-132B9F2242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43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EA79B-BDB1-41ED-B11D-324C66149B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20F9B-5B1F-48A3-93C0-EFE4A128518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837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42A6E-E672-4231-B213-5B87EE3BF8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CC684-C893-4ED2-9F50-EDE66E0458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573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D18A50-D4A5-429A-92D3-2F698C0C2B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FACD1F-38F4-4806-B31B-1815676A84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564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D18A50-D4A5-429A-92D3-2F698C0C2B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FACD1F-38F4-4806-B31B-1815676A84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113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9636B-9EF0-418C-8D39-41AD015D4C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28DD1-59C1-4FE4-9679-4D07500025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452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DD18A50-D4A5-429A-92D3-2F698C0C2B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ECFACD1F-38F4-4806-B31B-1815676A84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63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minobr.saratov.gov.ru/" TargetMode="Externa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gia238engels@mail.ru" TargetMode="Externa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1zavuch.ru/#/document/99/1301373571/XA00M8S2N8/" TargetMode="External"/><Relationship Id="rId2" Type="http://schemas.openxmlformats.org/officeDocument/2006/relationships/hyperlink" Target="https://1zavuch.ru/#/document/99/1301373571/XA00M9G2MU/" TargetMode="Externa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ge.edu.ru/ru/contacts/contact_information/" TargetMode="External"/><Relationship Id="rId2" Type="http://schemas.openxmlformats.org/officeDocument/2006/relationships/hyperlink" Target="http://obrnadzor.gov.ru/ru/activity/main_directions/cert_11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heck.ege.edu.ru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ge.edu.ru/ru/classes-11/preparation/rules_procedures/index.php" TargetMode="External"/><Relationship Id="rId2" Type="http://schemas.openxmlformats.org/officeDocument/2006/relationships/hyperlink" Target="http://ege.edu.ru/ru/main/schedul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ge.edu.ru/ru/classes-11/preparation/demovers/blanks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8001" y="5117021"/>
            <a:ext cx="9273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 «СОШ им. Ю.А.Гагарина»</a:t>
            </a:r>
            <a:endParaRPr lang="ru-RU" sz="48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00"/>
          <a:stretch/>
        </p:blipFill>
        <p:spPr bwMode="auto">
          <a:xfrm>
            <a:off x="2190402" y="1542627"/>
            <a:ext cx="6626009" cy="3274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912365" y="-4160436"/>
            <a:ext cx="223374" cy="100376"/>
          </a:xfrm>
          <a:prstGeom prst="rect">
            <a:avLst/>
          </a:prstGeom>
          <a:noFill/>
        </p:spPr>
      </p:pic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68" y="67734"/>
            <a:ext cx="2396105" cy="138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97280" y="458913"/>
            <a:ext cx="19800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-2025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12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578" y="606195"/>
            <a:ext cx="10515600" cy="8235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Минимальные баллы для аттестата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5113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itchFamily="18" charset="2"/>
              <a:buChar char=""/>
            </a:pPr>
            <a:r>
              <a:rPr lang="ru-RU" b="1" i="1" u="sng" dirty="0">
                <a:solidFill>
                  <a:prstClr val="black"/>
                </a:solidFill>
                <a:latin typeface="Times New Roman" pitchFamily="18" charset="0"/>
              </a:rPr>
              <a:t>русский  язык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</a:rPr>
              <a:t>–   </a:t>
            </a:r>
            <a:r>
              <a:rPr lang="ru-RU" sz="6000" b="1" u="sng" dirty="0">
                <a:solidFill>
                  <a:srgbClr val="C00000"/>
                </a:solidFill>
                <a:latin typeface="Times New Roman" pitchFamily="18" charset="0"/>
              </a:rPr>
              <a:t>24</a:t>
            </a:r>
            <a:r>
              <a:rPr lang="ru-RU" sz="4400" b="1" u="sng" dirty="0">
                <a:solidFill>
                  <a:srgbClr val="C00000"/>
                </a:solidFill>
                <a:latin typeface="Times New Roman" pitchFamily="18" charset="0"/>
              </a:rPr>
              <a:t>  </a:t>
            </a:r>
            <a:r>
              <a:rPr lang="ru-RU" u="sng" dirty="0">
                <a:solidFill>
                  <a:srgbClr val="C00000"/>
                </a:solidFill>
                <a:latin typeface="Times New Roman" pitchFamily="18" charset="0"/>
              </a:rPr>
              <a:t>тестовых балла</a:t>
            </a:r>
          </a:p>
          <a:p>
            <a:pPr marL="265113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endParaRPr lang="ru-RU" dirty="0">
              <a:solidFill>
                <a:prstClr val="black"/>
              </a:solidFill>
              <a:latin typeface="Times New Roman" pitchFamily="18" charset="0"/>
            </a:endParaRPr>
          </a:p>
          <a:p>
            <a:pPr marL="265113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itchFamily="18" charset="2"/>
              <a:buChar char=""/>
            </a:pPr>
            <a:r>
              <a:rPr lang="ru-RU" b="1" i="1" u="sng" dirty="0">
                <a:solidFill>
                  <a:prstClr val="black"/>
                </a:solidFill>
                <a:latin typeface="Times New Roman" pitchFamily="18" charset="0"/>
              </a:rPr>
              <a:t> математика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</a:rPr>
              <a:t> –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ru-RU" sz="4400" b="1" u="sng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6000" b="1" u="sng" dirty="0">
                <a:solidFill>
                  <a:srgbClr val="C00000"/>
                </a:solidFill>
                <a:latin typeface="Times New Roman" pitchFamily="18" charset="0"/>
              </a:rPr>
              <a:t>27</a:t>
            </a:r>
            <a:r>
              <a:rPr lang="ru-RU" sz="4400" b="1" u="sng" dirty="0">
                <a:solidFill>
                  <a:srgbClr val="C00000"/>
                </a:solidFill>
                <a:latin typeface="Times New Roman" pitchFamily="18" charset="0"/>
              </a:rPr>
              <a:t>  </a:t>
            </a:r>
            <a:r>
              <a:rPr lang="ru-RU" u="sng" dirty="0">
                <a:solidFill>
                  <a:srgbClr val="C00000"/>
                </a:solidFill>
                <a:latin typeface="Times New Roman" pitchFamily="18" charset="0"/>
              </a:rPr>
              <a:t>тестовых баллов 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</a:rPr>
              <a:t>     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</a:rPr>
              <a:t>или           </a:t>
            </a:r>
            <a:r>
              <a:rPr lang="ru-RU" u="sng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6000" b="1" u="sng" dirty="0">
                <a:solidFill>
                  <a:srgbClr val="C00000"/>
                </a:solidFill>
                <a:latin typeface="Times New Roman" pitchFamily="18" charset="0"/>
              </a:rPr>
              <a:t>3</a:t>
            </a:r>
          </a:p>
          <a:p>
            <a:pPr marL="0" indent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</a:rPr>
              <a:t>                                                               </a:t>
            </a:r>
            <a:r>
              <a:rPr lang="ru-RU" sz="2000" u="sng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2000" u="sng" dirty="0">
                <a:solidFill>
                  <a:srgbClr val="C00000"/>
                </a:solidFill>
                <a:latin typeface="Times New Roman" pitchFamily="18" charset="0"/>
              </a:rPr>
              <a:t>(профильный уровень)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</a:rPr>
              <a:t>                    </a:t>
            </a:r>
            <a:r>
              <a:rPr lang="ru-RU" sz="2000" u="sng" dirty="0">
                <a:solidFill>
                  <a:srgbClr val="C00000"/>
                </a:solidFill>
                <a:latin typeface="Times New Roman" pitchFamily="18" charset="0"/>
              </a:rPr>
              <a:t> (базовый уровень)</a:t>
            </a:r>
          </a:p>
          <a:p>
            <a:pPr marL="265113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endParaRPr lang="ru-RU" u="sng" dirty="0">
              <a:solidFill>
                <a:srgbClr val="C00000"/>
              </a:solidFill>
              <a:latin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0399" b="7310"/>
          <a:stretch/>
        </p:blipFill>
        <p:spPr bwMode="auto">
          <a:xfrm>
            <a:off x="9726506" y="796298"/>
            <a:ext cx="1627294" cy="222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85" y="157308"/>
            <a:ext cx="1893325" cy="897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695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2644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БАЛЛЫ ДЛЯ ПОСТУПЛЕНИЯ В ВУЗ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5873" y="1100612"/>
            <a:ext cx="10515600" cy="1025640"/>
          </a:xfrm>
        </p:spPr>
        <p:txBody>
          <a:bodyPr>
            <a:normAutofit fontScale="92500" lnSpcReduction="10000"/>
          </a:bodyPr>
          <a:lstStyle/>
          <a:p>
            <a:r>
              <a:rPr lang="ru-RU" sz="14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НАУКИ И ВЫСШЕГО ОБРАЗОВАНИЯ РФ ОТ 28 АВГУСТА 2023 Г. N 825 "ОБ УСТАНОВЛЕНИИ МИНИМАЛЬНОГО КОЛИЧЕСТВА БАЛЛОВ ЕДИНОГО ГОСУДАРСТВЕННОГО ЭКЗАМЕНА ПО ОБЩЕОБРАЗОВАТЕЛЬНЫМ ПРЕДМЕТАМ, СООТВЕТСТВУЮЩИМ СПЕЦИАЛЬНОСТИ ИЛИ НАПРАВЛЕНИЮ ПОДГОТОВКИ, ПО КОТОРЫМ ПРОВОДИТСЯ ПРИЕМ НА ОБУЧЕНИЕ В ОБРАЗОВАТЕЛЬНЫХ ОРГАНИЗАЦИЯХ, НАХОДЯЩИХСЯ В ВЕДЕНИИ МИНИСТЕРСТВА НАУКИ И ВЫСШЕГО ОБРАЗОВАНИЯ РОССИЙСКОЙ ФЕДЕРАЦИИ, НА 2024/25 УЧЕБНЫЙ ГОД"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36442" y="2144248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– 40;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– 39;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 – 39;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 – 45;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– 35;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Информатика–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Иностранный язык – 30;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 – 40;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 – 39;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– 40;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 – 39.</a:t>
            </a:r>
            <a:endParaRPr lang="ru-RU" sz="24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7869"/>
            <a:ext cx="1352188" cy="59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104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031" y="402608"/>
            <a:ext cx="818457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>
                <a:solidFill>
                  <a:srgbClr val="B22222"/>
                </a:solidFill>
                <a:latin typeface="Arial"/>
              </a:rPr>
              <a:t>Информация об организации работы телефона горячей линии по вопросам ГИА на региональном уровне</a:t>
            </a:r>
            <a:r>
              <a:rPr lang="ru-RU" i="1" dirty="0">
                <a:solidFill>
                  <a:srgbClr val="000000"/>
                </a:solidFill>
                <a:latin typeface="verdana"/>
              </a:rPr>
              <a:t/>
            </a:r>
            <a:br>
              <a:rPr lang="ru-RU" i="1" dirty="0">
                <a:solidFill>
                  <a:srgbClr val="000000"/>
                </a:solidFill>
                <a:latin typeface="verdana"/>
              </a:rPr>
            </a:b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6458" y="2357639"/>
            <a:ext cx="842772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0000"/>
                </a:solidFill>
                <a:latin typeface="Arial"/>
              </a:rPr>
              <a:t>Получить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консультацию можно по телефону "горячей линии" министерства  образования Саратовской области: </a:t>
            </a:r>
            <a:endParaRPr lang="ru-RU" dirty="0" smtClean="0">
              <a:solidFill>
                <a:srgbClr val="000000"/>
              </a:solidFill>
              <a:latin typeface="Arial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0000"/>
                </a:solidFill>
                <a:latin typeface="Arial"/>
              </a:rPr>
              <a:t>8 </a:t>
            </a:r>
            <a:r>
              <a:rPr lang="ru-RU" b="1" dirty="0">
                <a:solidFill>
                  <a:srgbClr val="000000"/>
                </a:solidFill>
                <a:latin typeface="Arial"/>
              </a:rPr>
              <a:t>(8452) 49-19-65 </a:t>
            </a:r>
            <a:endParaRPr lang="ru-RU" b="1" dirty="0" smtClean="0">
              <a:solidFill>
                <a:srgbClr val="000000"/>
              </a:solidFill>
              <a:latin typeface="Arial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0000"/>
                </a:solidFill>
                <a:latin typeface="Arial"/>
              </a:rPr>
              <a:t>с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понедельника по четверг с 9.00 до 18.00, в пятницу с 9.00 до 17.00, перерыв с 13.00 до 13.48, а также с помощью электронных обращений  на сайт  министерства образования Саратовской области  </a:t>
            </a:r>
            <a:r>
              <a:rPr lang="ru-RU" u="sng" dirty="0">
                <a:solidFill>
                  <a:srgbClr val="000000"/>
                </a:solidFill>
                <a:latin typeface="Arial"/>
                <a:hlinkClick r:id="rId2"/>
              </a:rPr>
              <a:t>http://minobr.saratov.gov.ru/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 в разделе «Обратная связь».</a:t>
            </a:r>
            <a:endParaRPr lang="ru-RU" dirty="0">
              <a:solidFill>
                <a:srgbClr val="000000"/>
              </a:solidFill>
              <a:latin typeface="verdana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494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00644" y="12222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i="1" dirty="0">
                <a:solidFill>
                  <a:srgbClr val="B22222"/>
                </a:solidFill>
                <a:latin typeface="Arial"/>
              </a:rPr>
              <a:t>Информация об организации работы телефона горячей линии по вопросам ГИА </a:t>
            </a:r>
            <a:r>
              <a:rPr lang="ru-RU" sz="4000" i="1" dirty="0" smtClean="0">
                <a:solidFill>
                  <a:srgbClr val="B22222"/>
                </a:solidFill>
                <a:latin typeface="Arial"/>
              </a:rPr>
              <a:t/>
            </a:r>
            <a:br>
              <a:rPr lang="ru-RU" sz="4000" i="1" dirty="0" smtClean="0">
                <a:solidFill>
                  <a:srgbClr val="B22222"/>
                </a:solidFill>
                <a:latin typeface="Arial"/>
              </a:rPr>
            </a:br>
            <a:r>
              <a:rPr lang="ru-RU" sz="4000" i="1" dirty="0" smtClean="0">
                <a:solidFill>
                  <a:srgbClr val="B22222"/>
                </a:solidFill>
                <a:latin typeface="Arial"/>
              </a:rPr>
              <a:t>в </a:t>
            </a:r>
            <a:r>
              <a:rPr lang="ru-RU" sz="4000" i="1" dirty="0">
                <a:solidFill>
                  <a:srgbClr val="B22222"/>
                </a:solidFill>
                <a:latin typeface="Arial"/>
              </a:rPr>
              <a:t>муниципальном районе</a:t>
            </a:r>
            <a:r>
              <a:rPr lang="ru-RU" sz="4000" i="1" dirty="0">
                <a:solidFill>
                  <a:srgbClr val="000000"/>
                </a:solidFill>
                <a:latin typeface="verdana"/>
              </a:rPr>
              <a:t/>
            </a:r>
            <a:br>
              <a:rPr lang="ru-RU" sz="4000" i="1" dirty="0">
                <a:solidFill>
                  <a:srgbClr val="000000"/>
                </a:solidFill>
                <a:latin typeface="verdana"/>
              </a:rPr>
            </a:br>
            <a:endParaRPr lang="ru-RU" sz="40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1444" y="2119745"/>
            <a:ext cx="9089756" cy="4738255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Arial"/>
              </a:rPr>
              <a:t>Комитет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по образованию администрации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Энгельсского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муниципального района сообщает, что в целях информирования по вопросам подготовки и проведения государственной итоговой аттестации по образовательным программам основного общего и среднего общего образования организована работа телефона "горячей линии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":                </a:t>
            </a:r>
            <a:r>
              <a:rPr lang="ru-RU" b="1" dirty="0" smtClean="0">
                <a:solidFill>
                  <a:srgbClr val="000000"/>
                </a:solidFill>
                <a:latin typeface="Arial"/>
              </a:rPr>
              <a:t>8(8453)54-44-91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. </a:t>
            </a:r>
            <a:endParaRPr lang="ru-RU" dirty="0">
              <a:solidFill>
                <a:srgbClr val="000000"/>
              </a:solidFill>
              <a:latin typeface="verdana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Arial"/>
              </a:rPr>
              <a:t>Телефон работает ежедневно в часы работы комитета по образованию администрации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Энгельсского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муниципального района: понедельник - пятница с 8.00 до 17.00 ч., 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обеденный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перерыв с 12.30 до 13.30 ч.</a:t>
            </a:r>
            <a:endParaRPr lang="ru-RU" dirty="0">
              <a:solidFill>
                <a:srgbClr val="000000"/>
              </a:solidFill>
              <a:latin typeface="verdana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Arial"/>
              </a:rPr>
              <a:t>Задать интересующие вопросы можно с помощью  электронных обращений  на сайт комитета по образованию администрации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Энгельсского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муниципального района http://engels-edu.ru и по электронной почте </a:t>
            </a:r>
            <a:r>
              <a:rPr lang="ru-RU" u="sng" dirty="0" smtClean="0">
                <a:solidFill>
                  <a:schemeClr val="tx1"/>
                </a:solidFill>
                <a:latin typeface="Arial"/>
                <a:hlinkClick r:id="rId2"/>
              </a:rPr>
              <a:t>gia238engels@mail.r</a:t>
            </a:r>
            <a:r>
              <a:rPr lang="en-US" u="sng" dirty="0" smtClean="0">
                <a:solidFill>
                  <a:schemeClr val="tx1"/>
                </a:solidFill>
                <a:latin typeface="Arial"/>
              </a:rPr>
              <a:t>u</a:t>
            </a:r>
            <a:endParaRPr lang="ru-RU" u="sng" dirty="0">
              <a:solidFill>
                <a:schemeClr val="tx1"/>
              </a:solidFill>
              <a:latin typeface="verdana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721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9821" y="1389017"/>
            <a:ext cx="5111137" cy="54689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	В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МОУ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«СОШ им. Ю.А.Гагарина"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вопрос  государственной итоговой аттестации  курирует заместитель директора по УВР Простак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Ирина Владимировна. 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endParaRPr lang="ru-RU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Интересующие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вопросы можно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задать: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по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телефону    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54-45-50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по электронной почте sc14engl@mail.ru</a:t>
            </a:r>
            <a:endParaRPr lang="ru-RU" b="0" i="0" dirty="0" smtClean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https://im0-tub-ru.yandex.net/i?id=395ee9cfe8534deea3db0e95dc5f3596&amp;ref=rim&amp;n=33&amp;w=141&amp;h=1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76" y="383137"/>
            <a:ext cx="3293745" cy="439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00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5037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i="1" dirty="0" smtClean="0">
                <a:solidFill>
                  <a:srgbClr val="B22222"/>
                </a:solidFill>
                <a:latin typeface="Arial"/>
              </a:rPr>
              <a:t>Официальные сайты  в сети Интернет, содержащих информацию по вопросам  организации и проведения ГИА</a:t>
            </a:r>
            <a:r>
              <a:rPr lang="ru-RU" sz="3600" i="1" dirty="0" smtClean="0">
                <a:solidFill>
                  <a:srgbClr val="000000"/>
                </a:solidFill>
                <a:latin typeface="verdana"/>
              </a:rPr>
              <a:t/>
            </a:r>
            <a:br>
              <a:rPr lang="ru-RU" sz="3600" i="1" dirty="0" smtClean="0">
                <a:solidFill>
                  <a:srgbClr val="000000"/>
                </a:solidFill>
                <a:latin typeface="verdana"/>
              </a:rPr>
            </a:br>
            <a:endParaRPr lang="ru-RU" sz="36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8749" y="2119989"/>
            <a:ext cx="980347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- Федеральная служба по надзору в сфере образования и науки   (</a:t>
            </a:r>
            <a:r>
              <a:rPr lang="ru-RU" sz="2400" dirty="0" err="1"/>
              <a:t>Рособрнадзор</a:t>
            </a:r>
            <a:r>
              <a:rPr lang="ru-RU" sz="2400" dirty="0"/>
              <a:t>)    (http://www.obrnadzor.gov.ru/)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- Министерство просвещения России (https://edu.gov.ru/)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- Федеральный институт педагогических измерений (http://fipi.ru/)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- Региональный центр оценки качества образования  (http://www.sarrcoko.ru/)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- Официальный информационный портал единого государственного экзамена  (http://www.ege.edu.ru/)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- Официальный портал министерства образования Саратовской области (http://minobr.saratov.gov.ru/activities/gia/)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881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567" y="177338"/>
            <a:ext cx="9401695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Демонстрационные варианты контрольных измерительных материалов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174" y="1315601"/>
            <a:ext cx="6890713" cy="537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1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62567"/>
            <a:ext cx="8596668" cy="13208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Календарь сдачи итогового сочинения (изложения) на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2024/2025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учебный год: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38203" y="3785289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7334" y="1583367"/>
            <a:ext cx="8657859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2800" dirty="0" smtClean="0">
                <a:solidFill>
                  <a:srgbClr val="222222"/>
                </a:solidFill>
                <a:latin typeface="Proxima Nova Rg Inner"/>
              </a:rPr>
              <a:t>Основной </a:t>
            </a:r>
            <a:r>
              <a:rPr lang="ru-RU" sz="2800" dirty="0">
                <a:solidFill>
                  <a:srgbClr val="222222"/>
                </a:solidFill>
                <a:latin typeface="Proxima Nova Rg Inner"/>
              </a:rPr>
              <a:t>срок итогового сочинения проходит </a:t>
            </a:r>
            <a:endParaRPr lang="ru-RU" sz="2800" dirty="0" smtClean="0">
              <a:solidFill>
                <a:srgbClr val="222222"/>
              </a:solidFill>
              <a:latin typeface="Proxima Nova Rg Inner"/>
            </a:endParaRPr>
          </a:p>
          <a:p>
            <a:pPr algn="ctr"/>
            <a:r>
              <a:rPr lang="ru-RU" sz="2800" dirty="0" smtClean="0">
                <a:solidFill>
                  <a:srgbClr val="222222"/>
                </a:solidFill>
                <a:latin typeface="Proxima Nova Rg Inner"/>
              </a:rPr>
              <a:t>в </a:t>
            </a:r>
            <a:r>
              <a:rPr lang="ru-RU" sz="2800" dirty="0">
                <a:solidFill>
                  <a:srgbClr val="222222"/>
                </a:solidFill>
                <a:latin typeface="Proxima Nova Rg Inner"/>
              </a:rPr>
              <a:t>первую среду декабря – </a:t>
            </a:r>
            <a:r>
              <a:rPr lang="ru-RU" sz="2800" dirty="0" smtClean="0">
                <a:solidFill>
                  <a:srgbClr val="222222"/>
                </a:solidFill>
                <a:latin typeface="Proxima Nova Rg Inner"/>
              </a:rPr>
              <a:t>4 </a:t>
            </a:r>
            <a:r>
              <a:rPr lang="ru-RU" sz="2800" dirty="0">
                <a:solidFill>
                  <a:srgbClr val="222222"/>
                </a:solidFill>
                <a:latin typeface="Proxima Nova Rg Inner"/>
              </a:rPr>
              <a:t>декабря </a:t>
            </a:r>
            <a:r>
              <a:rPr lang="ru-RU" sz="2800" dirty="0" smtClean="0">
                <a:solidFill>
                  <a:srgbClr val="222222"/>
                </a:solidFill>
                <a:latin typeface="Proxima Nova Rg Inner"/>
              </a:rPr>
              <a:t>2024 </a:t>
            </a:r>
            <a:r>
              <a:rPr lang="ru-RU" sz="2800" dirty="0">
                <a:solidFill>
                  <a:srgbClr val="222222"/>
                </a:solidFill>
                <a:latin typeface="Proxima Nova Rg Inner"/>
              </a:rPr>
              <a:t>года </a:t>
            </a:r>
            <a:endParaRPr lang="ru-RU" sz="2800" dirty="0" smtClean="0">
              <a:solidFill>
                <a:srgbClr val="222222"/>
              </a:solidFill>
              <a:latin typeface="Proxima Nova Rg Inner"/>
            </a:endParaRPr>
          </a:p>
          <a:p>
            <a:pPr algn="ctr"/>
            <a:r>
              <a:rPr lang="ru-RU" sz="2800" dirty="0" smtClean="0">
                <a:solidFill>
                  <a:srgbClr val="222222"/>
                </a:solidFill>
                <a:latin typeface="Proxima Nova Rg Inner"/>
              </a:rPr>
              <a:t>(</a:t>
            </a:r>
            <a:r>
              <a:rPr lang="ru-RU" sz="2800" dirty="0">
                <a:solidFill>
                  <a:srgbClr val="01745C"/>
                </a:solidFill>
                <a:latin typeface="Proxima Nova Rg Inner"/>
                <a:hlinkClick r:id="rId2"/>
              </a:rPr>
              <a:t>п. 22 Порядка ГИА-11</a:t>
            </a:r>
            <a:r>
              <a:rPr lang="ru-RU" sz="2800" dirty="0">
                <a:solidFill>
                  <a:srgbClr val="222222"/>
                </a:solidFill>
                <a:latin typeface="Proxima Nova Rg Inner"/>
              </a:rPr>
              <a:t>). </a:t>
            </a:r>
            <a:endParaRPr lang="ru-RU" sz="2800" dirty="0" smtClean="0">
              <a:solidFill>
                <a:srgbClr val="222222"/>
              </a:solidFill>
              <a:latin typeface="Proxima Nova Rg Inner"/>
            </a:endParaRPr>
          </a:p>
          <a:p>
            <a:pPr algn="ctr"/>
            <a:endParaRPr lang="ru-RU" sz="2800" dirty="0">
              <a:solidFill>
                <a:srgbClr val="222222"/>
              </a:solidFill>
              <a:latin typeface="Proxima Nova Rg Inner"/>
            </a:endParaRPr>
          </a:p>
          <a:p>
            <a:pPr algn="ctr"/>
            <a:endParaRPr lang="ru-RU" sz="2800" dirty="0" smtClean="0">
              <a:solidFill>
                <a:srgbClr val="222222"/>
              </a:solidFill>
              <a:latin typeface="Proxima Nova Rg Inner"/>
            </a:endParaRPr>
          </a:p>
          <a:p>
            <a:pPr algn="ctr"/>
            <a:r>
              <a:rPr lang="ru-RU" sz="2800" dirty="0" smtClean="0">
                <a:solidFill>
                  <a:srgbClr val="222222"/>
                </a:solidFill>
                <a:latin typeface="Proxima Nova Rg Inner"/>
              </a:rPr>
              <a:t>Дополнительные </a:t>
            </a:r>
            <a:r>
              <a:rPr lang="ru-RU" sz="2800" dirty="0">
                <a:solidFill>
                  <a:srgbClr val="222222"/>
                </a:solidFill>
                <a:latin typeface="Proxima Nova Rg Inner"/>
              </a:rPr>
              <a:t>сроки для выпускников, которые не сдали в </a:t>
            </a:r>
            <a:r>
              <a:rPr lang="ru-RU" sz="2800" dirty="0" smtClean="0">
                <a:solidFill>
                  <a:srgbClr val="222222"/>
                </a:solidFill>
                <a:latin typeface="Proxima Nova Rg Inner"/>
              </a:rPr>
              <a:t>основной</a:t>
            </a:r>
            <a:r>
              <a:rPr lang="ru-RU" sz="2800" dirty="0">
                <a:solidFill>
                  <a:srgbClr val="222222"/>
                </a:solidFill>
                <a:latin typeface="Proxima Nova Rg Inner"/>
              </a:rPr>
              <a:t>:</a:t>
            </a:r>
            <a:endParaRPr lang="ru-RU" sz="2800" dirty="0" smtClean="0">
              <a:solidFill>
                <a:srgbClr val="222222"/>
              </a:solidFill>
              <a:latin typeface="Proxima Nova Rg Inner"/>
            </a:endParaRPr>
          </a:p>
          <a:p>
            <a:pPr algn="ctr"/>
            <a:r>
              <a:rPr lang="ru-RU" sz="2800" dirty="0" smtClean="0">
                <a:solidFill>
                  <a:srgbClr val="222222"/>
                </a:solidFill>
                <a:latin typeface="Proxima Nova Rg Inner"/>
              </a:rPr>
              <a:t> </a:t>
            </a:r>
            <a:r>
              <a:rPr lang="ru-RU" sz="2800" dirty="0">
                <a:solidFill>
                  <a:srgbClr val="222222"/>
                </a:solidFill>
                <a:latin typeface="Proxima Nova Rg Inner"/>
              </a:rPr>
              <a:t>— </a:t>
            </a:r>
            <a:r>
              <a:rPr lang="ru-RU" sz="2800" dirty="0" smtClean="0">
                <a:solidFill>
                  <a:srgbClr val="222222"/>
                </a:solidFill>
                <a:latin typeface="Proxima Nova Rg Inner"/>
              </a:rPr>
              <a:t>5 </a:t>
            </a:r>
            <a:r>
              <a:rPr lang="ru-RU" sz="2800" dirty="0">
                <a:solidFill>
                  <a:srgbClr val="222222"/>
                </a:solidFill>
                <a:latin typeface="Proxima Nova Rg Inner"/>
              </a:rPr>
              <a:t>февраля и </a:t>
            </a:r>
            <a:r>
              <a:rPr lang="ru-RU" sz="2800" dirty="0" smtClean="0">
                <a:solidFill>
                  <a:srgbClr val="222222"/>
                </a:solidFill>
                <a:latin typeface="Proxima Nova Rg Inner"/>
              </a:rPr>
              <a:t>09 </a:t>
            </a:r>
            <a:r>
              <a:rPr lang="ru-RU" sz="2800" dirty="0">
                <a:solidFill>
                  <a:srgbClr val="222222"/>
                </a:solidFill>
                <a:latin typeface="Proxima Nova Rg Inner"/>
              </a:rPr>
              <a:t>апреля </a:t>
            </a:r>
            <a:r>
              <a:rPr lang="ru-RU" sz="2800" dirty="0" smtClean="0">
                <a:solidFill>
                  <a:srgbClr val="222222"/>
                </a:solidFill>
                <a:latin typeface="Proxima Nova Rg Inner"/>
              </a:rPr>
              <a:t>2025 </a:t>
            </a:r>
            <a:r>
              <a:rPr lang="ru-RU" sz="2800" dirty="0">
                <a:solidFill>
                  <a:srgbClr val="222222"/>
                </a:solidFill>
                <a:latin typeface="Proxima Nova Rg Inner"/>
              </a:rPr>
              <a:t>года </a:t>
            </a:r>
            <a:endParaRPr lang="ru-RU" sz="2800" dirty="0" smtClean="0">
              <a:solidFill>
                <a:srgbClr val="222222"/>
              </a:solidFill>
              <a:latin typeface="Proxima Nova Rg Inner"/>
            </a:endParaRPr>
          </a:p>
          <a:p>
            <a:pPr algn="ctr"/>
            <a:r>
              <a:rPr lang="ru-RU" sz="2800" dirty="0" smtClean="0">
                <a:solidFill>
                  <a:srgbClr val="222222"/>
                </a:solidFill>
                <a:latin typeface="Proxima Nova Rg Inner"/>
              </a:rPr>
              <a:t>(</a:t>
            </a:r>
            <a:r>
              <a:rPr lang="ru-RU" sz="2800" dirty="0">
                <a:solidFill>
                  <a:srgbClr val="01745C"/>
                </a:solidFill>
                <a:latin typeface="Proxima Nova Rg Inner"/>
                <a:hlinkClick r:id="rId3"/>
              </a:rPr>
              <a:t>п. 30 Порядка ГИА-11</a:t>
            </a:r>
            <a:r>
              <a:rPr lang="ru-RU" sz="2800" dirty="0">
                <a:solidFill>
                  <a:srgbClr val="222222"/>
                </a:solidFill>
                <a:latin typeface="Proxima Nova Rg Inner"/>
              </a:rPr>
              <a:t>).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222222"/>
                </a:solidFill>
                <a:latin typeface="Proxima Nova Rg Inner"/>
              </a:rPr>
              <a:t/>
            </a:r>
            <a:br>
              <a:rPr lang="ru-RU" sz="2800" dirty="0">
                <a:solidFill>
                  <a:srgbClr val="222222"/>
                </a:solidFill>
                <a:latin typeface="Proxima Nova Rg Inner"/>
              </a:rPr>
            </a:br>
            <a:endParaRPr lang="ru-RU" sz="2800" b="0" i="0" dirty="0">
              <a:solidFill>
                <a:srgbClr val="222222"/>
              </a:solidFill>
              <a:effectLst/>
              <a:latin typeface="Proxima Nova Rg Inner"/>
            </a:endParaRPr>
          </a:p>
        </p:txBody>
      </p:sp>
    </p:spTree>
    <p:extLst>
      <p:ext uri="{BB962C8B-B14F-4D97-AF65-F5344CB8AC3E}">
        <p14:creationId xmlns:p14="http://schemas.microsoft.com/office/powerpoint/2010/main" val="8395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967" y="390698"/>
            <a:ext cx="9526433" cy="527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350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Места регистрации заявления на участие в итоговом сочинении (изложении)</a:t>
            </a:r>
            <a:br>
              <a:rPr lang="ru-RU" b="1" i="1" dirty="0">
                <a:solidFill>
                  <a:srgbClr val="FF0000"/>
                </a:solidFill>
              </a:rPr>
            </a:b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6512" y="2690148"/>
            <a:ext cx="557311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Обучающиеся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XI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классов, регистрируются на участие в итоговом сочинении (изложении) в своей школе, где осваивают образовательные программы среднего общего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735" y="2540062"/>
            <a:ext cx="2778931" cy="287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29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" y="333380"/>
            <a:ext cx="11952817" cy="6264275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Единый  государственный экзамен (ЕГЭ)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         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2009 года является основной формой государственной итоговой аттестации выпускников XI (XII) классов школ Российской Федерации, а также формой вступительных испытаний в вузы в Российской Федерации.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ЕГЭ организуется и проводится </a:t>
            </a: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Федеральной службой по надзору в сфере образования и науки (</a:t>
            </a:r>
            <a:r>
              <a:rPr lang="ru-RU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Рособрнадзор</a:t>
            </a: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)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совместно с </a:t>
            </a: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органами исполнительной власти субъектов Российской Федерации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осуществляющими государственное управление в сфере образования во всех субъектах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123775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636" y="-91440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НА ЕГЭ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051" y="977854"/>
            <a:ext cx="8348164" cy="36939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✓Для участия в ЕГЭ обучающемуся необходимо в СРОК 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   ФЕВРАЛЯ 2025 ГОДА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подать заявление в МОУ «СОШ им. Ю.А.Гагарина»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✓Обучающиеся вправе изменить (дополнить) перечень указанных в заявлении предметов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уважительной причины (подтверждение документально)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Указанные заявления подаются не позднее чем за две недели до начала соответствующего экзамена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s://im0-tub-ru.yandex.net/i?id=f9e5ed76e4d4e83c19c5f6a3fbd4483f-l&amp;ref=rim&amp;n=13&amp;w=900&amp;h=9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379" y="1593668"/>
            <a:ext cx="3222171" cy="322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7051" y="4641273"/>
            <a:ext cx="110895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✓ОЗНАКОМЛЕНИЕ С РЕЗУЛЬТАТАМИ ЕГЭ: 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образовательной организации</a:t>
            </a:r>
          </a:p>
          <a:p>
            <a:pPr marL="342900" lvl="0" indent="-342900" algn="just">
              <a:buFontTx/>
              <a:buChar char="-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портале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Госуслуг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t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сайте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check.ege.edu.ru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 действительны 4 года, следующих за годом сдачи экзамена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82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272" y="66566"/>
            <a:ext cx="8596668" cy="13208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Times New Roman"/>
              </a:rPr>
              <a:t>Продолжительность ЕГЭ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193" y="726966"/>
            <a:ext cx="7622771" cy="5213131"/>
          </a:xfrm>
        </p:spPr>
        <p:txBody>
          <a:bodyPr>
            <a:normAutofit fontScale="55000" lnSpcReduction="20000"/>
          </a:bodyPr>
          <a:lstStyle/>
          <a:p>
            <a:pPr indent="450215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математике профильного уровня, физике, литературе,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информатике,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биологии составляет 3 часа 55 минут (235 минут); 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indent="450215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русскому языку,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химии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– 3 часа 30 минут (210 минут); по иностранным языкам (английский, французский, немецкий, испанский) (за исключением раздела «Говорение») –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часа 10 минут (190 минут); 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indent="450215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математике базового уровня, обществознанию, истории, географии, китайскому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языку 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(за исключением раздела «Говорение») –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часа (180 минут); 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indent="450215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иностранным языкам (английский, французский, немецкий, испанский) (раздел «Говорение») –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минут; 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indent="450215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китайскому языку (раздел «Говорение») – 14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минут</a:t>
            </a:r>
            <a:endParaRPr lang="ru-RU" dirty="0"/>
          </a:p>
        </p:txBody>
      </p:sp>
      <p:pic>
        <p:nvPicPr>
          <p:cNvPr id="4" name="Picture 2" descr="https://pm01.toprf.net/images/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70039" y="3934786"/>
            <a:ext cx="1906718" cy="173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43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РАЗРЕШЕНО ИСПОЛЬЗОВАТЬ: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365" y="4545074"/>
            <a:ext cx="11495315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✓ Математика – линейка;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✓ География – линейка, транспортир, непрограммируемый калькулятор;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✓ Физика – линейка, непрограммируемый калькулятор;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✓ Химия – непрограммируемый калькулятор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1223" t="30697" r="56184" b="49782"/>
          <a:stretch/>
        </p:blipFill>
        <p:spPr>
          <a:xfrm>
            <a:off x="320501" y="1566042"/>
            <a:ext cx="4131733" cy="20080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52235" y="1566042"/>
            <a:ext cx="5381722" cy="2101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В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ППЭ участник ЕГЭ берет с собой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гелевые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ручки с чернилами черного цвета;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удостоверяющий личность </a:t>
            </a:r>
            <a:endParaRPr lang="ru-RU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обложки);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38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ЕГЭ позволяет: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68419"/>
            <a:ext cx="10972800" cy="5329237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объективно оценить знания;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существенно снизить психологическую нагрузку, так как результаты ЕГЭ засчитываются одновременно как итоги школьной аттестации и вступительных испытаний в организации высшего образования;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поступить в любые вузы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России независимо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от места жительства.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pic>
        <p:nvPicPr>
          <p:cNvPr id="410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6" y="4221163"/>
            <a:ext cx="3117849" cy="237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47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Особенности ЕГЭ: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609600" y="1196975"/>
            <a:ext cx="10972800" cy="4929188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единое </a:t>
            </a:r>
            <a:r>
              <a:rPr lang="ru-RU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расписание</a:t>
            </a:r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единые </a:t>
            </a:r>
            <a:r>
              <a:rPr lang="ru-RU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правила проведения</a:t>
            </a:r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заданий стандартизированной формы (КИМ);</a:t>
            </a:r>
          </a:p>
          <a:p>
            <a:pPr>
              <a:buFont typeface="Wingdings" pitchFamily="2" charset="2"/>
              <a:buChar char="ü"/>
            </a:pPr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специальных </a:t>
            </a:r>
            <a:r>
              <a:rPr lang="ru-RU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бланков</a:t>
            </a:r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для оформления ответов на задания;</a:t>
            </a:r>
          </a:p>
          <a:p>
            <a:pPr>
              <a:buFont typeface="Wingdings" pitchFamily="2" charset="2"/>
              <a:buChar char="ü"/>
            </a:pPr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письменно на русском языке  (за исключением ЕГЭ по иностранным языкам).</a:t>
            </a:r>
          </a:p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72067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5"/>
            <a:ext cx="10972800" cy="11430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ПРОВЕДЕНИЯ ГИА-11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4771" y="1600205"/>
            <a:ext cx="10623666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Для </a:t>
            </a:r>
            <a:r>
              <a:rPr lang="ru-RU" dirty="0"/>
              <a:t>проведения ГИА-11 на территории Российской Федерации и за ее пределами устанавливаются сроки и продолжительность проведения экзаменов по каждому учебному предмету (расписание ГИА-11). Экзамены проводятся в досрочный, основной и дополнительный периоды. В каждом из периодов проведения экзаменов предусматриваются резервные сроки.</a:t>
            </a:r>
          </a:p>
          <a:p>
            <a:pPr marL="0" indent="0" algn="just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750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197" y="228609"/>
            <a:ext cx="891955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</a:rPr>
              <a:t> Формы проведения ГИА </a:t>
            </a:r>
            <a:endParaRPr lang="ru-RU" sz="32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24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Г</a:t>
            </a:r>
            <a:r>
              <a:rPr lang="ru-RU" sz="2400" dirty="0" smtClean="0">
                <a:solidFill>
                  <a:srgbClr val="333333"/>
                </a:solidFill>
                <a:latin typeface="Arial" panose="020B0604020202020204" pitchFamily="34" charset="0"/>
              </a:rPr>
              <a:t>ИА </a:t>
            </a:r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</a:rPr>
              <a:t>проводится:</a:t>
            </a:r>
          </a:p>
          <a:p>
            <a:pPr marL="342900" indent="-342900" algn="just">
              <a:buAutoNum type="arabicParenR"/>
            </a:pP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в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</a:rPr>
              <a:t>форме единого государственного экзамена 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(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</a:rPr>
              <a:t>ЕГЭ) </a:t>
            </a:r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</a:rPr>
              <a:t>с использованием контрольных измерительных материалов, представляющих собой комплексы заданий стандартизированной </a:t>
            </a:r>
            <a:r>
              <a:rPr lang="ru-RU" sz="2400" dirty="0" smtClean="0">
                <a:solidFill>
                  <a:srgbClr val="333333"/>
                </a:solidFill>
                <a:latin typeface="Arial" panose="020B0604020202020204" pitchFamily="34" charset="0"/>
              </a:rPr>
              <a:t>формы, </a:t>
            </a:r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</a:rPr>
              <a:t>- для обучающихся образовательных организаций, освоивших образовательные программы среднего общего образования </a:t>
            </a:r>
            <a:r>
              <a:rPr lang="ru-RU" sz="2400" dirty="0" smtClean="0">
                <a:solidFill>
                  <a:srgbClr val="333333"/>
                </a:solidFill>
                <a:latin typeface="Arial" panose="020B0604020202020204" pitchFamily="34" charset="0"/>
              </a:rPr>
              <a:t>…..</a:t>
            </a:r>
          </a:p>
          <a:p>
            <a:pPr marL="342900" indent="-342900" algn="just">
              <a:buAutoNum type="arabicParenR"/>
            </a:pPr>
            <a:endParaRPr lang="ru-RU" sz="24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</a:rPr>
              <a:t>2) в форме государственного выпускного 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экзамена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</a:rPr>
              <a:t> 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(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</a:rPr>
              <a:t>ГВЭ) </a:t>
            </a:r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</a:rPr>
              <a:t>с использованием КИМ </a:t>
            </a:r>
            <a:r>
              <a:rPr lang="ru-RU" sz="2400" dirty="0" smtClean="0">
                <a:solidFill>
                  <a:srgbClr val="333333"/>
                </a:solidFill>
                <a:latin typeface="Arial" panose="020B0604020202020204" pitchFamily="34" charset="0"/>
              </a:rPr>
              <a:t>-…… </a:t>
            </a:r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</a:rPr>
              <a:t>для обучающихся с ограниченными возможностями здоровья, </a:t>
            </a:r>
            <a:r>
              <a:rPr lang="ru-RU" sz="2400" dirty="0" smtClean="0">
                <a:solidFill>
                  <a:srgbClr val="333333"/>
                </a:solidFill>
                <a:latin typeface="Arial" panose="020B0604020202020204" pitchFamily="34" charset="0"/>
              </a:rPr>
              <a:t>для </a:t>
            </a:r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</a:rPr>
              <a:t>обучающихся - детей-инвалидов и </a:t>
            </a:r>
            <a:r>
              <a:rPr lang="ru-RU" sz="2400" dirty="0" smtClean="0">
                <a:solidFill>
                  <a:srgbClr val="333333"/>
                </a:solidFill>
                <a:latin typeface="Arial" panose="020B0604020202020204" pitchFamily="34" charset="0"/>
              </a:rPr>
              <a:t>инвалидов</a:t>
            </a:r>
            <a:endParaRPr lang="ru-RU" sz="2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969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к ЕГЭ как форме ГИА допускаются 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609600" y="1268419"/>
            <a:ext cx="10972800" cy="518477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/>
              <a:t>к </a:t>
            </a:r>
            <a:r>
              <a:rPr lang="ru-RU" dirty="0"/>
              <a:t>ГИА-11 допускаются обучающиеся, </a:t>
            </a:r>
            <a:r>
              <a:rPr lang="ru-RU" dirty="0">
                <a:solidFill>
                  <a:srgbClr val="FF0000"/>
                </a:solidFill>
              </a:rPr>
              <a:t>не имеющие академической задолженности</a:t>
            </a:r>
            <a:r>
              <a:rPr lang="ru-RU" dirty="0"/>
              <a:t>, в полном объеме выполнившие учебный план </a:t>
            </a:r>
            <a:r>
              <a:rPr lang="ru-RU" dirty="0" smtClean="0"/>
              <a:t>(</a:t>
            </a:r>
            <a:r>
              <a:rPr lang="ru-RU" dirty="0"/>
              <a:t>имеющие годовые отметки по всем учебным предметам учебного плана за каждый год обучения по образовательным программам среднего общего образования не ниже удовлетворительных), а также имеющие результат </a:t>
            </a:r>
            <a:r>
              <a:rPr lang="ru-RU" dirty="0">
                <a:solidFill>
                  <a:srgbClr val="FF0000"/>
                </a:solidFill>
              </a:rPr>
              <a:t>«зачет» за итоговое сочинение </a:t>
            </a:r>
            <a:r>
              <a:rPr lang="ru-RU" dirty="0"/>
              <a:t>(изложение).</a:t>
            </a:r>
          </a:p>
        </p:txBody>
      </p:sp>
    </p:spTree>
    <p:extLst>
      <p:ext uri="{BB962C8B-B14F-4D97-AF65-F5344CB8AC3E}">
        <p14:creationId xmlns:p14="http://schemas.microsoft.com/office/powerpoint/2010/main" val="179199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ПРЕДМЕТЫ     ЕГЭ</a:t>
            </a:r>
            <a: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196982"/>
            <a:ext cx="10972800" cy="5400675"/>
          </a:xfrm>
        </p:spPr>
        <p:txBody>
          <a:bodyPr rtlCol="0">
            <a:normAutofit fontScale="77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ЕГЭ проводится по следующим общеобразовательным предметам: 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Русский язык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Математика (базовая или профильная) 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Физика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Химия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История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Обществознание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Информатика и информационно-коммуникационные технологии (ИКТ) 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Биология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География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Иностранные языки (английский, немецкий, китайский, французский и испанский языки) 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Литература </a:t>
            </a:r>
          </a:p>
        </p:txBody>
      </p:sp>
      <p:sp>
        <p:nvSpPr>
          <p:cNvPr id="7172" name="AutoShape 2" descr="ÐÐ°ÑÑÐ¸Ð½ÐºÐ¸ Ð¿Ð¾ Ð·Ð°Ð¿ÑÐ¾ÑÑ ÑÐµÐ»Ð¾Ð²ÐµÑÐºÐ¸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7173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689" y="1557345"/>
            <a:ext cx="358563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81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4422" y="333375"/>
            <a:ext cx="10957983" cy="3455988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		</a:t>
            </a:r>
            <a:r>
              <a:rPr lang="ru-RU" dirty="0" smtClean="0">
                <a:solidFill>
                  <a:srgbClr val="002060"/>
                </a:solidFill>
              </a:rPr>
              <a:t>Для получения аттестата выпускники сдают обязательные предметы — </a:t>
            </a:r>
            <a:r>
              <a:rPr lang="ru-RU" b="1" dirty="0" smtClean="0">
                <a:solidFill>
                  <a:srgbClr val="002060"/>
                </a:solidFill>
              </a:rPr>
              <a:t>русский язык и математику (</a:t>
            </a:r>
            <a:r>
              <a:rPr lang="ru-RU" dirty="0" smtClean="0">
                <a:solidFill>
                  <a:srgbClr val="002060"/>
                </a:solidFill>
              </a:rPr>
              <a:t>базового </a:t>
            </a:r>
            <a:r>
              <a:rPr lang="ru-RU" b="1" dirty="0" smtClean="0">
                <a:solidFill>
                  <a:srgbClr val="FF0000"/>
                </a:solidFill>
              </a:rPr>
              <a:t>либо</a:t>
            </a:r>
            <a:r>
              <a:rPr lang="ru-RU" dirty="0" smtClean="0">
                <a:solidFill>
                  <a:srgbClr val="002060"/>
                </a:solidFill>
              </a:rPr>
              <a:t> профильного уровня). 	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rgbClr val="002060"/>
                </a:solidFill>
              </a:rPr>
              <a:t>	</a:t>
            </a:r>
            <a:r>
              <a:rPr lang="ru-RU" dirty="0" smtClean="0">
                <a:solidFill>
                  <a:srgbClr val="002060"/>
                </a:solidFill>
              </a:rPr>
              <a:t>	Другие учебные предметы ЕГЭ выпускники сдают на добровольной основе по своему выбору для поступления в образовательные организации высшего образования. </a:t>
            </a:r>
          </a:p>
        </p:txBody>
      </p:sp>
      <p:sp>
        <p:nvSpPr>
          <p:cNvPr id="8195" name="AutoShape 4" descr="ÐÐ°ÑÑÐ¸Ð½ÐºÐ¸ Ð¿Ð¾ Ð·Ð°Ð¿ÑÐ¾ÑÑ ÑÐµÐ»Ð¾Ð²ÐµÑÐºÐ¸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196" name="AutoShape 6" descr="ÐÐ°ÑÑÐ¸Ð½ÐºÐ¸ Ð¿Ð¾ Ð·Ð°Ð¿ÑÐ¾ÑÑ ÑÐµÐ»Ð¾Ð²ÐµÑÐºÐ¸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8197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238" y="3778250"/>
            <a:ext cx="7488767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134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1525</TotalTime>
  <Words>595</Words>
  <Application>Microsoft Office PowerPoint</Application>
  <PresentationFormat>Широкоэкранный</PresentationFormat>
  <Paragraphs>122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22</vt:i4>
      </vt:variant>
    </vt:vector>
  </HeadingPairs>
  <TitlesOfParts>
    <vt:vector size="36" baseType="lpstr">
      <vt:lpstr>Arial</vt:lpstr>
      <vt:lpstr>Calibri</vt:lpstr>
      <vt:lpstr>Calibri Light</vt:lpstr>
      <vt:lpstr>Proxima Nova Rg Inner</vt:lpstr>
      <vt:lpstr>Times New Roman</vt:lpstr>
      <vt:lpstr>Trebuchet MS</vt:lpstr>
      <vt:lpstr>verdana</vt:lpstr>
      <vt:lpstr>Wingdings</vt:lpstr>
      <vt:lpstr>Wingdings 2</vt:lpstr>
      <vt:lpstr>Wingdings 3</vt:lpstr>
      <vt:lpstr>1_Тема Office</vt:lpstr>
      <vt:lpstr>2_Тема Office</vt:lpstr>
      <vt:lpstr>3_Тема Office</vt:lpstr>
      <vt:lpstr>Аспект</vt:lpstr>
      <vt:lpstr>Презентация PowerPoint</vt:lpstr>
      <vt:lpstr>Презентация PowerPoint</vt:lpstr>
      <vt:lpstr>ЕГЭ позволяет:</vt:lpstr>
      <vt:lpstr>Особенности ЕГЭ: </vt:lpstr>
      <vt:lpstr>СРОКИ ПРОВЕДЕНИЯ ГИА-11 </vt:lpstr>
      <vt:lpstr>Презентация PowerPoint</vt:lpstr>
      <vt:lpstr>  к ЕГЭ как форме ГИА допускаются </vt:lpstr>
      <vt:lpstr>ПРЕДМЕТЫ     ЕГЭ </vt:lpstr>
      <vt:lpstr>Презентация PowerPoint</vt:lpstr>
      <vt:lpstr>Минимальные баллы для аттестата  </vt:lpstr>
      <vt:lpstr>БАЛЛЫ ДЛЯ ПОСТУПЛЕНИЯ В ВУЗ</vt:lpstr>
      <vt:lpstr>Информация об организации работы телефона горячей линии по вопросам ГИА на региональном уровне </vt:lpstr>
      <vt:lpstr>Информация об организации работы телефона горячей линии по вопросам ГИА  в муниципальном районе </vt:lpstr>
      <vt:lpstr>Презентация PowerPoint</vt:lpstr>
      <vt:lpstr>Официальные сайты  в сети Интернет, содержащих информацию по вопросам  организации и проведения ГИА </vt:lpstr>
      <vt:lpstr>Демонстрационные варианты контрольных измерительных материалов</vt:lpstr>
      <vt:lpstr>Календарь сдачи итогового сочинения (изложения) на 2024/2025 учебный год: </vt:lpstr>
      <vt:lpstr>Презентация PowerPoint</vt:lpstr>
      <vt:lpstr>Места регистрации заявления на участие в итоговом сочинении (изложении) </vt:lpstr>
      <vt:lpstr>РЕГИСТРАЦИЯ НА ЕГЭ</vt:lpstr>
      <vt:lpstr>Продолжительность ЕГЭ </vt:lpstr>
      <vt:lpstr>РАЗРЕШЕНО ИСПОЛЬЗОВАТЬ: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ПК</cp:lastModifiedBy>
  <cp:revision>40</cp:revision>
  <cp:lastPrinted>2024-09-26T11:36:29Z</cp:lastPrinted>
  <dcterms:created xsi:type="dcterms:W3CDTF">2021-04-28T16:51:26Z</dcterms:created>
  <dcterms:modified xsi:type="dcterms:W3CDTF">2024-09-27T05:21:10Z</dcterms:modified>
</cp:coreProperties>
</file>