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3" r:id="rId4"/>
  </p:sldMasterIdLst>
  <p:sldIdLst>
    <p:sldId id="267" r:id="rId5"/>
    <p:sldId id="275" r:id="rId6"/>
    <p:sldId id="276" r:id="rId7"/>
    <p:sldId id="277" r:id="rId8"/>
    <p:sldId id="289" r:id="rId9"/>
    <p:sldId id="278" r:id="rId10"/>
    <p:sldId id="279" r:id="rId11"/>
    <p:sldId id="280" r:id="rId12"/>
    <p:sldId id="270" r:id="rId13"/>
    <p:sldId id="271" r:id="rId14"/>
    <p:sldId id="269" r:id="rId15"/>
    <p:sldId id="272" r:id="rId16"/>
    <p:sldId id="274" r:id="rId17"/>
    <p:sldId id="281" r:id="rId18"/>
    <p:sldId id="282" r:id="rId19"/>
    <p:sldId id="287" r:id="rId20"/>
    <p:sldId id="288" r:id="rId21"/>
    <p:sldId id="268" r:id="rId22"/>
    <p:sldId id="284" r:id="rId23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FD7E-8852-4D54-B637-45F875F09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BEBA-18D0-41B4-B119-CD99F0220F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5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8825-BE4C-4A99-B2B8-52D8F844F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796D-527D-40A7-A6CD-97AAC6BA5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4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4449-2CC1-4329-A75D-103A2CE625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09B8-2DD0-4E81-A19D-64EEAD6FA8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9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FD7E-8852-4D54-B637-45F875F09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BEBA-18D0-41B4-B119-CD99F0220F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A52C-0C3F-4A70-B6B5-BBE9CF40E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E6EC-FA9D-4DDA-B9A0-988E0348D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6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2327-47C9-4397-B126-FE13729A13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8219-F909-4ABB-93B3-99497E0D9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9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AE73-6425-4165-A2EF-D55AE2841C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7F77-84E1-498A-8AE9-947940576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73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21B-42AE-4BA6-B610-C7F7445DEE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4428-C54B-4C32-9E2A-CA66D3690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0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4BE-6213-4422-A290-F92AF2B34D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5597-040E-4197-8AEB-3A1DF6890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6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6400-F71E-4F8E-837D-7634A956E7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3FAC-FA75-40BC-A445-132B9F224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A79B-BDB1-41ED-B11D-324C66149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0F9B-5B1F-48A3-93C0-EFE4A12851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A52C-0C3F-4A70-B6B5-BBE9CF40E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E6EC-FA9D-4DDA-B9A0-988E0348D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2A6E-E672-4231-B213-5B87EE3BF8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C684-C893-4ED2-9F50-EDE66E045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7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8825-BE4C-4A99-B2B8-52D8F844F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796D-527D-40A7-A6CD-97AAC6BA5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75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4449-2CC1-4329-A75D-103A2CE625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09B8-2DD0-4E81-A19D-64EEAD6FA8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2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81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3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37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5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2327-47C9-4397-B126-FE13729A13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8219-F909-4ABB-93B3-99497E0D9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1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26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5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0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2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48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02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37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57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2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AE73-6425-4165-A2EF-D55AE2841C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7F77-84E1-498A-8AE9-947940576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88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51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88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92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7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965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24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26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17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09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5D1-5ED2-4159-A60C-52F74D6ECF3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6458-E5F5-4633-890A-DC9D7A2BA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8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321B-42AE-4BA6-B610-C7F7445DEE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4428-C54B-4C32-9E2A-CA66D3690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4BE-6213-4422-A290-F92AF2B34D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5597-040E-4197-8AEB-3A1DF6890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6400-F71E-4F8E-837D-7634A956E7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3FAC-FA75-40BC-A445-132B9F2242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4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A79B-BDB1-41ED-B11D-324C66149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0F9B-5B1F-48A3-93C0-EFE4A12851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3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2A6E-E672-4231-B213-5B87EE3BF8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C684-C893-4ED2-9F50-EDE66E045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7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18A50-D4A5-429A-92D3-2F698C0C2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ACD1F-38F4-4806-B31B-1815676A84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6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18A50-D4A5-429A-92D3-2F698C0C2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ACD1F-38F4-4806-B31B-1815676A84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1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636B-9EF0-418C-8D39-41AD015D4C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8DD1-59C1-4FE4-9679-4D07500025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18A50-D4A5-429A-92D3-2F698C0C2B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CFACD1F-38F4-4806-B31B-1815676A84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saratov.gov.ru/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zavuch.ru/#/document/99/1301373571/XA00M8S2N8/" TargetMode="External"/><Relationship Id="rId2" Type="http://schemas.openxmlformats.org/officeDocument/2006/relationships/hyperlink" Target="https://1zavuch.ru/#/document/99/1301373571/XA00M9G2MU/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.ege.edu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contacts/contact_information/" TargetMode="External"/><Relationship Id="rId2" Type="http://schemas.openxmlformats.org/officeDocument/2006/relationships/hyperlink" Target="http://obrnadzor.gov.ru/ru/activity/main_directions/cert_1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classes-11/preparation/rules_procedures/index.php" TargetMode="External"/><Relationship Id="rId2" Type="http://schemas.openxmlformats.org/officeDocument/2006/relationships/hyperlink" Target="http://ege.edu.ru/ru/main/schedu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ge.edu.ru/ru/classes-11/preparation/demovers/blank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ia238engels@mail.ru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001" y="5117021"/>
            <a:ext cx="927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МОУ «СОШ им. </a:t>
            </a:r>
            <a:r>
              <a:rPr lang="ru-RU" sz="4800" b="1" i="1" dirty="0" err="1" smtClean="0">
                <a:solidFill>
                  <a:schemeClr val="accent2">
                    <a:lumMod val="75000"/>
                  </a:schemeClr>
                </a:solidFill>
              </a:rPr>
              <a:t>Ю.А.Гагарина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0"/>
          <a:stretch/>
        </p:blipFill>
        <p:spPr bwMode="auto">
          <a:xfrm>
            <a:off x="2430907" y="1521229"/>
            <a:ext cx="6868414" cy="33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518" y="133003"/>
            <a:ext cx="2028091" cy="911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1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31" y="402608"/>
            <a:ext cx="81845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B22222"/>
                </a:solidFill>
                <a:latin typeface="Arial"/>
              </a:rPr>
              <a:t>Информация об организации работы телефона горячей линии по вопросам ГИА на региональном уровне</a:t>
            </a:r>
            <a:r>
              <a:rPr lang="ru-RU" i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i="1" dirty="0">
                <a:solidFill>
                  <a:srgbClr val="000000"/>
                </a:solidFill>
                <a:latin typeface="verdana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458" y="2357639"/>
            <a:ext cx="842772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Получить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консультацию можно по телефону "горячей линии" министерства  образования Саратовской области: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Arial"/>
              </a:rPr>
              <a:t>8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(8452) 49-19-65 </a:t>
            </a:r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с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понедельника по четверг с 9.00 до 18.00, в пятницу с 9.00 до 17.00, перерыв с 13.00 до 13.48, а также с помощью электронных обращений  на сайт  министерства образования Саратовской области  </a:t>
            </a:r>
            <a:r>
              <a:rPr lang="ru-RU" u="sng" dirty="0">
                <a:solidFill>
                  <a:srgbClr val="000000"/>
                </a:solidFill>
                <a:latin typeface="Arial"/>
                <a:hlinkClick r:id="rId2"/>
              </a:rPr>
              <a:t>http://minobr.saratov.gov.ru/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в разделе «Обратная связь».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821" y="1389017"/>
            <a:ext cx="5111137" cy="5468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МОУ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«СОШ им.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Ю.А.Гагарина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"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вопрос  государственной итоговой аттестации  курирует заместитель директора по УВР Простак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Ирина Владимировна.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Интересующие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вопросы можно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задать: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телефону   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54-45-50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 электронной почте sc14engl@mail.ru</a:t>
            </a:r>
            <a:endParaRPr lang="ru-RU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im0-tub-ru.yandex.net/i?id=395ee9cfe8534deea3db0e95dc5f3596&amp;ref=rim&amp;n=33&amp;w=141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6" y="383137"/>
            <a:ext cx="3293745" cy="43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3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B22222"/>
                </a:solidFill>
                <a:latin typeface="Arial"/>
              </a:rPr>
              <a:t>Официальные сайты  в сети Интернет, содержащих информацию по вопросам  организации и проведения ГИА</a:t>
            </a:r>
            <a:r>
              <a:rPr lang="ru-RU" sz="3600" i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ru-RU" sz="3600" i="1" dirty="0" smtClean="0">
                <a:solidFill>
                  <a:srgbClr val="000000"/>
                </a:solidFill>
                <a:latin typeface="verdana"/>
              </a:rPr>
            </a:br>
            <a:endParaRPr lang="ru-RU" sz="3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8749" y="2119989"/>
            <a:ext cx="98034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Федеральная служба по надзору в сфере образования и науки   (</a:t>
            </a:r>
            <a:r>
              <a:rPr lang="ru-RU" sz="2400" dirty="0" err="1"/>
              <a:t>Рособрнадзор</a:t>
            </a:r>
            <a:r>
              <a:rPr lang="ru-RU" sz="2400" dirty="0"/>
              <a:t>)    (http://www.obrnadzor.gov.ru/)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Министерство просвещения России (https://edu.gov.ru/)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Федеральный институт педагогических измерений (http://fipi.ru/)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Региональный центр оценки качества образования  (http://www.sarrcoko.ru/)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Официальный информационный портал единого государственного экзамена  (http://www.ege.edu.ru/)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- Официальный портал министерства образования Саратовской области (http://minobr.saratov.gov.ru/activities/gia/)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" y="177338"/>
            <a:ext cx="940169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Демонстрационные варианты контрольных измерительных материалов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4" y="1315601"/>
            <a:ext cx="6890713" cy="53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Календарь сдачи итогового сочинения (изложения) на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2023/2024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год: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3" y="378528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877074"/>
            <a:ext cx="865785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Основной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срок итогового сочинения проходит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just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в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первую среду декабря – 6 декабря 2023 года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just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(</a:t>
            </a:r>
            <a:r>
              <a:rPr lang="ru-RU" sz="2800" dirty="0">
                <a:solidFill>
                  <a:srgbClr val="01745C"/>
                </a:solidFill>
                <a:latin typeface="Proxima Nova Rg Inner"/>
                <a:hlinkClick r:id="rId2"/>
              </a:rPr>
              <a:t>п. 22 Порядка ГИА-11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).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just"/>
            <a:endParaRPr lang="ru-RU" sz="2800" dirty="0">
              <a:solidFill>
                <a:srgbClr val="222222"/>
              </a:solidFill>
              <a:latin typeface="Proxima Nova Rg Inner"/>
            </a:endParaRPr>
          </a:p>
          <a:p>
            <a:pPr algn="just"/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just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Дополнительные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сроки для выпускников, которые не сдали в </a:t>
            </a:r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основной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: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pPr algn="just"/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— 7 февраля и 10 апреля 2024 года </a:t>
            </a:r>
            <a:endParaRPr lang="ru-RU" sz="2800" dirty="0" smtClean="0">
              <a:solidFill>
                <a:srgbClr val="222222"/>
              </a:solidFill>
              <a:latin typeface="Proxima Nova Rg Inner"/>
            </a:endParaRPr>
          </a:p>
          <a:p>
            <a:r>
              <a:rPr lang="ru-RU" sz="2800" dirty="0" smtClean="0">
                <a:solidFill>
                  <a:srgbClr val="222222"/>
                </a:solidFill>
                <a:latin typeface="Proxima Nova Rg Inner"/>
              </a:rPr>
              <a:t>(</a:t>
            </a:r>
            <a:r>
              <a:rPr lang="ru-RU" sz="2800" dirty="0">
                <a:solidFill>
                  <a:srgbClr val="01745C"/>
                </a:solidFill>
                <a:latin typeface="Proxima Nova Rg Inner"/>
                <a:hlinkClick r:id="rId3"/>
              </a:rPr>
              <a:t>п. 30 Порядка ГИА-11</a:t>
            </a: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>).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22222"/>
                </a:solidFill>
                <a:latin typeface="Proxima Nova Rg Inner"/>
              </a:rPr>
              <a:t/>
            </a:r>
            <a:br>
              <a:rPr lang="ru-RU" sz="2800" dirty="0">
                <a:solidFill>
                  <a:srgbClr val="222222"/>
                </a:solidFill>
                <a:latin typeface="Proxima Nova Rg Inner"/>
              </a:rPr>
            </a:br>
            <a:endParaRPr lang="ru-RU" sz="2800" b="0" i="0" dirty="0">
              <a:solidFill>
                <a:srgbClr val="222222"/>
              </a:solidFill>
              <a:effectLst/>
              <a:latin typeface="Proxima Nova Rg Inner"/>
            </a:endParaRPr>
          </a:p>
        </p:txBody>
      </p:sp>
    </p:spTree>
    <p:extLst>
      <p:ext uri="{BB962C8B-B14F-4D97-AF65-F5344CB8AC3E}">
        <p14:creationId xmlns:p14="http://schemas.microsoft.com/office/powerpoint/2010/main" val="839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Места регистрации заявления на участие в итоговом сочинении (изложении)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512" y="2690148"/>
            <a:ext cx="557311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классов, регистрируются на участие в итоговом сочинении (изложении) в своей школе, где осваивают образовательные программы среднего общего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35" y="2540062"/>
            <a:ext cx="2778931" cy="287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-9144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ЕГЭ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51" y="977854"/>
            <a:ext cx="8348164" cy="3693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✓Для участия в ЕГЭ обучающемуся необходимо в СРОК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  ФЕВРАЛЯ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подать заявление в МОУ «СОШ им.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✓Обучающиеся вправе изменить (дополнить) перечень указанных в заявлении предметов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уважительной причины (подтверждение документально)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заявления подаются не позднее чем за две недели до начала соответствующего экзамена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im0-tub-ru.yandex.net/i?id=f9e5ed76e4d4e83c19c5f6a3fbd4483f-l&amp;ref=rim&amp;n=13&amp;w=900&amp;h=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79" y="1593668"/>
            <a:ext cx="3222171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051" y="4641273"/>
            <a:ext cx="11089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✓ОЗНАКОМЛЕНИЕ С РЕЗУЛЬТАТАМИ ЕГЭ: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портале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сайте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check.ege.edu.ru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действительны 4 года, следующих за годом сдачи экзамена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72" y="66566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Продолжительность ЕГЭ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93" y="726966"/>
            <a:ext cx="7622771" cy="5213131"/>
          </a:xfrm>
        </p:spPr>
        <p:txBody>
          <a:bodyPr>
            <a:normAutofit fontScale="55000" lnSpcReduction="20000"/>
          </a:bodyPr>
          <a:lstStyle/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математике профильного уровня, физике, литературе,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информатике,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биологии составляет 3 часа 55 минут (235 минут);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русскому языку,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химии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3 часа 30 минут (210 минут); по иностранным языкам (английский, французский, немецкий, испанский) (за исключением раздела «Говорение»)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часа 10 минут (190 минут);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математике базового уровня, обществознанию, истории, географии, китайскому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языку 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(за исключением раздела «Говорение»)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часа (180 минут);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иностранным языкам (английский, французский, немецкий, испанский) (раздел «Говорение»)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минут;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китайскому языку (раздел «Говорение») – 14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ru-RU" dirty="0"/>
          </a:p>
        </p:txBody>
      </p:sp>
      <p:pic>
        <p:nvPicPr>
          <p:cNvPr id="4" name="Picture 2" descr="https://pm01.toprf.net/images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0039" y="3934786"/>
            <a:ext cx="1906718" cy="17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 ИСПОЛЬЗОВАТЬ: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65" y="4545074"/>
            <a:ext cx="1149531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Математика – линейка;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География – линейка, транспортир, непрограммируемый калькулятор;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Физика – линейка, непрограммируемый калькулятор;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Химия – непрограммируемый калькулятор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23" t="30697" r="56184" b="49782"/>
          <a:stretch/>
        </p:blipFill>
        <p:spPr>
          <a:xfrm>
            <a:off x="320501" y="1566042"/>
            <a:ext cx="4131733" cy="2008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2235" y="1566042"/>
            <a:ext cx="5381722" cy="21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 участник ЕГЭ берет с собой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ручки с чернилами черного цвета;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обложки);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НЕУДОВЛЕТВОРИТЕЛЬНЫЙ РЕЗУЛЬТАТ 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8688917" cy="56896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участник ЕГЭ (выпускник текущего года) получит результат ниже установленного минимального количества баллов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одному из обязательных учебных предметов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 имеет право на повторную сдачу в дополнительные сроки, предусмотренные единым расписанием. 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случае если участник ЕГЭ (все категории) не получает минимального количества баллов ЕГЭ по выборным предметам, пересдача ЕГЭ для таких участников ЕГЭ предусмотрена только через год.</a:t>
            </a:r>
          </a:p>
        </p:txBody>
      </p:sp>
      <p:pic>
        <p:nvPicPr>
          <p:cNvPr id="11268" name="Picture 2" descr="ÐÐ°ÑÑÐ¸Ð½ÐºÐ¸ Ð¿Ð¾ Ð·Ð°Ð¿ÑÐ¾ÑÑ ÑÐµÐ»Ð¾Ð²ÐµÑÐºÐ¸ ÑÐºÐ¾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7" y="3933828"/>
            <a:ext cx="350308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" y="333380"/>
            <a:ext cx="11952817" cy="62642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 государственный экзамен (ЕГЭ)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2009 года является основной формой государственной итоговой аттестации выпускников XI (XII) классов школ Российской Федерации, а также формой вступительных испытаний в вузы в Российской Федерации.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организуется и проводится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Федеральной службой по надзору в сфере образования и науки (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Рособрнадзор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совместно с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органами исполнительной власти субъектов Российской Федерации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осуществляющими государственное управление в сфере образования во всех субъектах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2377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 позволяет: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68419"/>
            <a:ext cx="10972800" cy="53292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объективно оценить знания;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существенно снизить психологическую нагрузку, так как результаты ЕГЭ засчитываются одновременно как итоги школьной аттестации и вступительных испытаний в организации высшего образования;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поступить в любые вузы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России независимо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от места жительства.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10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6" y="4221163"/>
            <a:ext cx="3117849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ЕГЭ: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09600" y="1196975"/>
            <a:ext cx="10972800" cy="49291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единое </a:t>
            </a:r>
            <a:r>
              <a:rPr lang="ru-RU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расписание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единые </a:t>
            </a:r>
            <a:r>
              <a:rPr lang="ru-RU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правила проведения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заданий стандартизированной формы (КИМ);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специальных </a:t>
            </a:r>
            <a:r>
              <a:rPr lang="ru-RU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бланков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 оформления ответов на задания;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письменно на русском языке  (за исключением ЕГЭ по иностранным языкам).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06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5"/>
            <a:ext cx="109728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ГИА-11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71" y="1600205"/>
            <a:ext cx="1062366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проведения ГИА-11 на территории Российской Федерации и за ее пределами устанавливаются сроки и продолжительность проведения экзаменов по каждому учебному предмету (расписание ГИА-11). Экзамены проводятся в досрочный, основной и дополнительный периоды. В каждом из периодов проведения экзаменов предусматриваются резервные сроки.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 ЕГЭ как форме ГИА допускаются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09600" y="1268419"/>
            <a:ext cx="10972800" cy="51847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ГИА-11 допускаются обучающиеся, </a:t>
            </a:r>
            <a:r>
              <a:rPr lang="ru-RU" dirty="0">
                <a:solidFill>
                  <a:srgbClr val="FF0000"/>
                </a:solidFill>
              </a:rPr>
              <a:t>не имеющие академической задолженности</a:t>
            </a:r>
            <a:r>
              <a:rPr lang="ru-RU" dirty="0"/>
              <a:t>, в полном объеме выполнившие учебный план </a:t>
            </a:r>
            <a:r>
              <a:rPr lang="ru-RU" dirty="0" smtClean="0"/>
              <a:t>(</a:t>
            </a:r>
            <a:r>
              <a:rPr lang="ru-RU" dirty="0"/>
              <a:t>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удовлетворительных), а также имеющие результат </a:t>
            </a:r>
            <a:r>
              <a:rPr lang="ru-RU" dirty="0">
                <a:solidFill>
                  <a:srgbClr val="FF0000"/>
                </a:solidFill>
              </a:rPr>
              <a:t>«зачет» за итоговое сочинение </a:t>
            </a:r>
            <a:r>
              <a:rPr lang="ru-RU" dirty="0"/>
              <a:t>(изложение).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9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ПРЕДМЕТЫ     ЕГЭ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96982"/>
            <a:ext cx="10972800" cy="5400675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 проводится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общеобразовательным предметам: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(базовая или профильная)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Информатика и информационно-коммуникационные технологии (ИКТ)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Иностранные языки (английский, немецкий, китайский, французский и испанский языки)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 </a:t>
            </a:r>
          </a:p>
        </p:txBody>
      </p:sp>
      <p:sp>
        <p:nvSpPr>
          <p:cNvPr id="7172" name="AutoShape 2" descr="ÐÐ°ÑÑÐ¸Ð½ÐºÐ¸ Ð¿Ð¾ Ð·Ð°Ð¿ÑÐ¾ÑÑ ÑÐµÐ»Ð¾Ð²ÐµÑÐºÐ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17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9" y="1557345"/>
            <a:ext cx="35856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422" y="333375"/>
            <a:ext cx="10957983" cy="345598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		</a:t>
            </a:r>
            <a:r>
              <a:rPr lang="ru-RU" dirty="0" smtClean="0">
                <a:solidFill>
                  <a:srgbClr val="002060"/>
                </a:solidFill>
              </a:rPr>
              <a:t>Для получения аттестата </a:t>
            </a:r>
            <a:r>
              <a:rPr lang="ru-RU" dirty="0" smtClean="0">
                <a:solidFill>
                  <a:srgbClr val="002060"/>
                </a:solidFill>
              </a:rPr>
              <a:t>выпускники</a:t>
            </a:r>
            <a:r>
              <a:rPr lang="ru-RU" dirty="0" smtClean="0">
                <a:solidFill>
                  <a:srgbClr val="002060"/>
                </a:solidFill>
              </a:rPr>
              <a:t> сдают обязательные предметы — </a:t>
            </a:r>
            <a:r>
              <a:rPr lang="ru-RU" b="1" dirty="0" smtClean="0">
                <a:solidFill>
                  <a:srgbClr val="002060"/>
                </a:solidFill>
              </a:rPr>
              <a:t>русский язык и математику (</a:t>
            </a:r>
            <a:r>
              <a:rPr lang="ru-RU" dirty="0" smtClean="0">
                <a:solidFill>
                  <a:srgbClr val="002060"/>
                </a:solidFill>
              </a:rPr>
              <a:t>базового </a:t>
            </a:r>
            <a:r>
              <a:rPr lang="ru-RU" b="1" dirty="0" smtClean="0">
                <a:solidFill>
                  <a:srgbClr val="FF0000"/>
                </a:solidFill>
              </a:rPr>
              <a:t>либо</a:t>
            </a:r>
            <a:r>
              <a:rPr lang="ru-RU" dirty="0" smtClean="0">
                <a:solidFill>
                  <a:srgbClr val="002060"/>
                </a:solidFill>
              </a:rPr>
              <a:t> профильного уровня). 	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	Другие учебные предметы ЕГЭ выпускники сдают на добровольной основе по своему выбору для поступления в образовательные организации высшего образования. </a:t>
            </a:r>
          </a:p>
        </p:txBody>
      </p:sp>
      <p:sp>
        <p:nvSpPr>
          <p:cNvPr id="8195" name="AutoShape 4" descr="ÐÐ°ÑÑÐ¸Ð½ÐºÐ¸ Ð¿Ð¾ Ð·Ð°Ð¿ÑÐ¾ÑÑ ÑÐµÐ»Ð¾Ð²ÐµÑÐºÐ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6" name="AutoShape 6" descr="ÐÐ°ÑÑÐ¸Ð½ÐºÐ¸ Ð¿Ð¾ Ð·Ð°Ð¿ÑÐ¾ÑÑ ÑÐµÐ»Ð¾Ð²ÐµÑÐºÐ¸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19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8" y="3778250"/>
            <a:ext cx="748876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0644" y="1222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>
                <a:solidFill>
                  <a:srgbClr val="B22222"/>
                </a:solidFill>
                <a:latin typeface="Arial"/>
              </a:rPr>
              <a:t>Информация об организации работы телефона горячей линии по вопросам ГИА </a:t>
            </a:r>
            <a:r>
              <a:rPr lang="ru-RU" sz="4000" i="1" dirty="0" smtClean="0">
                <a:solidFill>
                  <a:srgbClr val="B22222"/>
                </a:solidFill>
                <a:latin typeface="Arial"/>
              </a:rPr>
              <a:t/>
            </a:r>
            <a:br>
              <a:rPr lang="ru-RU" sz="4000" i="1" dirty="0" smtClean="0">
                <a:solidFill>
                  <a:srgbClr val="B22222"/>
                </a:solidFill>
                <a:latin typeface="Arial"/>
              </a:rPr>
            </a:br>
            <a:r>
              <a:rPr lang="ru-RU" sz="4000" i="1" dirty="0" smtClean="0">
                <a:solidFill>
                  <a:srgbClr val="B22222"/>
                </a:solidFill>
                <a:latin typeface="Arial"/>
              </a:rPr>
              <a:t>в </a:t>
            </a:r>
            <a:r>
              <a:rPr lang="ru-RU" sz="4000" i="1" dirty="0">
                <a:solidFill>
                  <a:srgbClr val="B22222"/>
                </a:solidFill>
                <a:latin typeface="Arial"/>
              </a:rPr>
              <a:t>муниципальном районе</a:t>
            </a:r>
            <a:r>
              <a:rPr lang="ru-RU" sz="4000" i="1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4000" i="1" dirty="0">
                <a:solidFill>
                  <a:srgbClr val="000000"/>
                </a:solidFill>
                <a:latin typeface="verdana"/>
              </a:rPr>
            </a:b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44" y="2119745"/>
            <a:ext cx="9089756" cy="473825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/>
              </a:rPr>
              <a:t>Комитет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по образованию администрации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Энгельсского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муниципального района сообщает, что в целях информирования по вопросам подготовки и проведения государственной итоговой аттестации по образовательным программам основного общего и среднего общего образования организована работа телефона "горячей линии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":               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8(8453)54-44-91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 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Телефон работает ежедневно в часы работы комитета по образованию администрации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Энгельсского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муниципального района: понедельник - пятница с 8.00 до 17.00 ч.,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обеденный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перерыв с 12.30 до 13.30 ч.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/>
              </a:rPr>
              <a:t>Задать интересующие вопросы можно с помощью  электронных обращений  на сайт комитета по образованию администрации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Энгельсского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муниципального района http://engels-edu.ru и по электронной почте </a:t>
            </a:r>
            <a:r>
              <a:rPr lang="ru-RU" u="sng" dirty="0" smtClean="0">
                <a:solidFill>
                  <a:schemeClr val="tx1"/>
                </a:solidFill>
                <a:latin typeface="Arial"/>
                <a:hlinkClick r:id="rId2"/>
              </a:rPr>
              <a:t>gia238engels@mail.r</a:t>
            </a:r>
            <a:r>
              <a:rPr lang="en-US" u="sng" dirty="0" smtClean="0">
                <a:solidFill>
                  <a:schemeClr val="tx1"/>
                </a:solidFill>
                <a:latin typeface="Arial"/>
              </a:rPr>
              <a:t>u</a:t>
            </a:r>
            <a:endParaRPr lang="ru-RU" u="sng" dirty="0">
              <a:solidFill>
                <a:schemeClr val="tx1"/>
              </a:solidFill>
              <a:latin typeface="verdana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457</Words>
  <Application>Microsoft Office PowerPoint</Application>
  <PresentationFormat>Широкоэкранный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Proxima Nova Rg Inner</vt:lpstr>
      <vt:lpstr>Times New Roman</vt:lpstr>
      <vt:lpstr>Trebuchet MS</vt:lpstr>
      <vt:lpstr>verdana</vt:lpstr>
      <vt:lpstr>Wingdings</vt:lpstr>
      <vt:lpstr>Wingdings 3</vt:lpstr>
      <vt:lpstr>1_Тема Office</vt:lpstr>
      <vt:lpstr>2_Тема Office</vt:lpstr>
      <vt:lpstr>3_Тема Office</vt:lpstr>
      <vt:lpstr>Аспект</vt:lpstr>
      <vt:lpstr>Презентация PowerPoint</vt:lpstr>
      <vt:lpstr>Презентация PowerPoint</vt:lpstr>
      <vt:lpstr>ЕГЭ позволяет:</vt:lpstr>
      <vt:lpstr>Особенности ЕГЭ: </vt:lpstr>
      <vt:lpstr>СРОКИ ПРОВЕДЕНИЯ ГИА-11 </vt:lpstr>
      <vt:lpstr>  к ЕГЭ как форме ГИА допускаются </vt:lpstr>
      <vt:lpstr>ПРЕДМЕТЫ     ЕГЭ </vt:lpstr>
      <vt:lpstr>Презентация PowerPoint</vt:lpstr>
      <vt:lpstr>Информация об организации работы телефона горячей линии по вопросам ГИА  в муниципальном районе </vt:lpstr>
      <vt:lpstr>Информация об организации работы телефона горячей линии по вопросам ГИА на региональном уровне </vt:lpstr>
      <vt:lpstr>Презентация PowerPoint</vt:lpstr>
      <vt:lpstr>Официальные сайты  в сети Интернет, содержащих информацию по вопросам  организации и проведения ГИА </vt:lpstr>
      <vt:lpstr>Демонстрационные варианты контрольных измерительных материалов</vt:lpstr>
      <vt:lpstr>Календарь сдачи итогового сочинения (изложения) на 2023/2024 учебный год: </vt:lpstr>
      <vt:lpstr>Места регистрации заявления на участие в итоговом сочинении (изложении) </vt:lpstr>
      <vt:lpstr>РЕГИСТРАЦИЯ НА ЕГЭ</vt:lpstr>
      <vt:lpstr>Продолжительность ЕГЭ </vt:lpstr>
      <vt:lpstr>РАЗРЕШЕНО ИСПОЛЬЗОВАТЬ:</vt:lpstr>
      <vt:lpstr>НЕУДОВЛЕТВОРИТЕЛЬНЫЙ РЕЗУЛЬТАТ 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30</cp:revision>
  <cp:lastPrinted>2021-11-15T13:00:57Z</cp:lastPrinted>
  <dcterms:created xsi:type="dcterms:W3CDTF">2021-04-28T16:51:26Z</dcterms:created>
  <dcterms:modified xsi:type="dcterms:W3CDTF">2023-09-20T12:44:13Z</dcterms:modified>
</cp:coreProperties>
</file>